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3"/>
  </p:notesMasterIdLst>
  <p:handoutMasterIdLst>
    <p:handoutMasterId r:id="rId14"/>
  </p:handoutMasterIdLst>
  <p:sldIdLst>
    <p:sldId id="273" r:id="rId2"/>
    <p:sldId id="403" r:id="rId3"/>
    <p:sldId id="419" r:id="rId4"/>
    <p:sldId id="418" r:id="rId5"/>
    <p:sldId id="420" r:id="rId6"/>
    <p:sldId id="423" r:id="rId7"/>
    <p:sldId id="425" r:id="rId8"/>
    <p:sldId id="421" r:id="rId9"/>
    <p:sldId id="408" r:id="rId10"/>
    <p:sldId id="424" r:id="rId11"/>
    <p:sldId id="426" r:id="rId12"/>
  </p:sldIdLst>
  <p:sldSz cx="9906000" cy="6858000" type="A4"/>
  <p:notesSz cx="6797675" cy="9928225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C3F92"/>
    <a:srgbClr val="0B4993"/>
    <a:srgbClr val="CC9900"/>
    <a:srgbClr val="660066"/>
    <a:srgbClr val="333333"/>
    <a:srgbClr val="5F5F5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3" autoAdjust="0"/>
    <p:restoredTop sz="94245" autoAdjust="0"/>
  </p:normalViewPr>
  <p:slideViewPr>
    <p:cSldViewPr>
      <p:cViewPr varScale="1">
        <p:scale>
          <a:sx n="87" d="100"/>
          <a:sy n="87" d="100"/>
        </p:scale>
        <p:origin x="-1332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8F2A6-CB32-43DB-BDDB-5A582449C4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01EC4E-F97A-46F0-9754-538E36BF6A08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 Narrow" panose="020B0606020202030204" pitchFamily="34" charset="0"/>
            </a:rPr>
            <a:t>Кемеровская, Новосибирская, Томская, Омская, Амурская, Иркутская, Тюменская     </a:t>
          </a:r>
          <a:endParaRPr lang="ru-RU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A9415633-4EC5-45B3-83DC-1B9C15210429}" type="parTrans" cxnId="{86689FAD-70E4-4AAA-8CFE-D99D80CF2FED}">
      <dgm:prSet/>
      <dgm:spPr/>
      <dgm:t>
        <a:bodyPr/>
        <a:lstStyle/>
        <a:p>
          <a:endParaRPr lang="ru-RU"/>
        </a:p>
      </dgm:t>
    </dgm:pt>
    <dgm:pt modelId="{C14A6DBB-975C-47AD-974A-198D0A414399}" type="sibTrans" cxnId="{86689FAD-70E4-4AAA-8CFE-D99D80CF2FED}">
      <dgm:prSet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D1CE24A4-2646-40D3-B691-DC199EAABC19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Алтайский, Красноярский</a:t>
          </a:r>
          <a:endParaRPr lang="ru-RU" dirty="0">
            <a:latin typeface="Arial Narrow" panose="020B0606020202030204" pitchFamily="34" charset="0"/>
          </a:endParaRPr>
        </a:p>
      </dgm:t>
    </dgm:pt>
    <dgm:pt modelId="{CFB7CD78-FB29-4721-9CF9-6A6FF389436B}" type="parTrans" cxnId="{24DF0292-7F58-4080-AA31-66004F4A2359}">
      <dgm:prSet/>
      <dgm:spPr/>
      <dgm:t>
        <a:bodyPr/>
        <a:lstStyle/>
        <a:p>
          <a:endParaRPr lang="ru-RU"/>
        </a:p>
      </dgm:t>
    </dgm:pt>
    <dgm:pt modelId="{592B36A5-9ABC-48A1-BC3E-61C55B2FD8F3}" type="sibTrans" cxnId="{24DF0292-7F58-4080-AA31-66004F4A2359}">
      <dgm:prSet/>
      <dgm:spPr/>
      <dgm:t>
        <a:bodyPr/>
        <a:lstStyle/>
        <a:p>
          <a:endParaRPr lang="ru-RU"/>
        </a:p>
      </dgm:t>
    </dgm:pt>
    <dgm:pt modelId="{DEE69DC5-D7C8-486E-BAEF-4EEF97123A88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Алтай, САХА (Якутия)</a:t>
          </a:r>
          <a:endParaRPr lang="ru-RU" dirty="0">
            <a:latin typeface="Arial Narrow" panose="020B0606020202030204" pitchFamily="34" charset="0"/>
          </a:endParaRPr>
        </a:p>
      </dgm:t>
    </dgm:pt>
    <dgm:pt modelId="{7E3C3A39-50AE-4019-AB1F-89E27B081754}" type="parTrans" cxnId="{CDBBE783-CC5D-4AF3-96F9-697BCBD27FA4}">
      <dgm:prSet/>
      <dgm:spPr/>
      <dgm:t>
        <a:bodyPr/>
        <a:lstStyle/>
        <a:p>
          <a:endParaRPr lang="ru-RU"/>
        </a:p>
      </dgm:t>
    </dgm:pt>
    <dgm:pt modelId="{584C07AB-3CF1-4A4D-BBA3-E6F1DEA8AD9C}" type="sibTrans" cxnId="{CDBBE783-CC5D-4AF3-96F9-697BCBD27FA4}">
      <dgm:prSet/>
      <dgm:spPr/>
      <dgm:t>
        <a:bodyPr/>
        <a:lstStyle/>
        <a:p>
          <a:endParaRPr lang="ru-RU"/>
        </a:p>
      </dgm:t>
    </dgm:pt>
    <dgm:pt modelId="{152EF871-B3F8-4FD2-86C4-5ADB61C71E1E}" type="pres">
      <dgm:prSet presAssocID="{7F58F2A6-CB32-43DB-BDDB-5A582449C4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B2AB790-BB84-43C3-9AE7-FAA64EFBEA24}" type="pres">
      <dgm:prSet presAssocID="{7F58F2A6-CB32-43DB-BDDB-5A582449C44C}" presName="Name1" presStyleCnt="0"/>
      <dgm:spPr/>
    </dgm:pt>
    <dgm:pt modelId="{7C62F8A3-ACEE-4BB6-9AE9-066B52F42795}" type="pres">
      <dgm:prSet presAssocID="{7F58F2A6-CB32-43DB-BDDB-5A582449C44C}" presName="cycle" presStyleCnt="0"/>
      <dgm:spPr/>
    </dgm:pt>
    <dgm:pt modelId="{450C8814-BFA0-4750-9D7D-D384B5B9D897}" type="pres">
      <dgm:prSet presAssocID="{7F58F2A6-CB32-43DB-BDDB-5A582449C44C}" presName="srcNode" presStyleLbl="node1" presStyleIdx="0" presStyleCnt="3"/>
      <dgm:spPr/>
    </dgm:pt>
    <dgm:pt modelId="{5DA254B6-231B-4BB7-B934-7776CB602AFC}" type="pres">
      <dgm:prSet presAssocID="{7F58F2A6-CB32-43DB-BDDB-5A582449C44C}" presName="conn" presStyleLbl="parChTrans1D2" presStyleIdx="0" presStyleCnt="1"/>
      <dgm:spPr/>
      <dgm:t>
        <a:bodyPr/>
        <a:lstStyle/>
        <a:p>
          <a:endParaRPr lang="ru-RU"/>
        </a:p>
      </dgm:t>
    </dgm:pt>
    <dgm:pt modelId="{058B2F9C-B07E-4965-90A4-D63D5A94CC7B}" type="pres">
      <dgm:prSet presAssocID="{7F58F2A6-CB32-43DB-BDDB-5A582449C44C}" presName="extraNode" presStyleLbl="node1" presStyleIdx="0" presStyleCnt="3"/>
      <dgm:spPr/>
    </dgm:pt>
    <dgm:pt modelId="{FFA1F88E-B2EA-464F-833B-A77857A66598}" type="pres">
      <dgm:prSet presAssocID="{7F58F2A6-CB32-43DB-BDDB-5A582449C44C}" presName="dstNode" presStyleLbl="node1" presStyleIdx="0" presStyleCnt="3"/>
      <dgm:spPr/>
    </dgm:pt>
    <dgm:pt modelId="{4B8C6841-AA1C-462C-9B56-D66C51FDFF9D}" type="pres">
      <dgm:prSet presAssocID="{2201EC4E-F97A-46F0-9754-538E36BF6A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47D91-FC36-4C42-BFFE-53B175B62431}" type="pres">
      <dgm:prSet presAssocID="{2201EC4E-F97A-46F0-9754-538E36BF6A08}" presName="accent_1" presStyleCnt="0"/>
      <dgm:spPr/>
    </dgm:pt>
    <dgm:pt modelId="{AAB07EBC-5AE9-4B96-B209-E58E53B2B8D0}" type="pres">
      <dgm:prSet presAssocID="{2201EC4E-F97A-46F0-9754-538E36BF6A08}" presName="accentRepeatNode" presStyleLbl="solidFgAcc1" presStyleIdx="0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A7970176-876F-4AC4-BB18-3C2A816C896B}" type="pres">
      <dgm:prSet presAssocID="{D1CE24A4-2646-40D3-B691-DC199EAABC1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08007-3A5F-4EFE-A68A-282BDE679C63}" type="pres">
      <dgm:prSet presAssocID="{D1CE24A4-2646-40D3-B691-DC199EAABC19}" presName="accent_2" presStyleCnt="0"/>
      <dgm:spPr/>
    </dgm:pt>
    <dgm:pt modelId="{3A5B624B-79B3-40B0-B511-341B40984C67}" type="pres">
      <dgm:prSet presAssocID="{D1CE24A4-2646-40D3-B691-DC199EAABC19}" presName="accentRepeatNode" presStyleLbl="solidFgAcc1" presStyleIdx="1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E09E2F5F-D57C-4758-85ED-87CAC06DFB0C}" type="pres">
      <dgm:prSet presAssocID="{DEE69DC5-D7C8-486E-BAEF-4EEF97123A8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BAFF8-B8E4-49C4-B647-1B27B455AC51}" type="pres">
      <dgm:prSet presAssocID="{DEE69DC5-D7C8-486E-BAEF-4EEF97123A88}" presName="accent_3" presStyleCnt="0"/>
      <dgm:spPr/>
    </dgm:pt>
    <dgm:pt modelId="{F369647A-E391-4DBD-831B-E219E7798D83}" type="pres">
      <dgm:prSet presAssocID="{DEE69DC5-D7C8-486E-BAEF-4EEF97123A88}" presName="accentRepeatNode" presStyleLbl="solidFgAcc1" presStyleIdx="2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6463CC56-890C-4FA2-847C-35681FD11975}" type="presOf" srcId="{2201EC4E-F97A-46F0-9754-538E36BF6A08}" destId="{4B8C6841-AA1C-462C-9B56-D66C51FDFF9D}" srcOrd="0" destOrd="0" presId="urn:microsoft.com/office/officeart/2008/layout/VerticalCurvedList"/>
    <dgm:cxn modelId="{20426092-6626-47EE-BC13-6C7A2E5491DE}" type="presOf" srcId="{D1CE24A4-2646-40D3-B691-DC199EAABC19}" destId="{A7970176-876F-4AC4-BB18-3C2A816C896B}" srcOrd="0" destOrd="0" presId="urn:microsoft.com/office/officeart/2008/layout/VerticalCurvedList"/>
    <dgm:cxn modelId="{24DF0292-7F58-4080-AA31-66004F4A2359}" srcId="{7F58F2A6-CB32-43DB-BDDB-5A582449C44C}" destId="{D1CE24A4-2646-40D3-B691-DC199EAABC19}" srcOrd="1" destOrd="0" parTransId="{CFB7CD78-FB29-4721-9CF9-6A6FF389436B}" sibTransId="{592B36A5-9ABC-48A1-BC3E-61C55B2FD8F3}"/>
    <dgm:cxn modelId="{86689FAD-70E4-4AAA-8CFE-D99D80CF2FED}" srcId="{7F58F2A6-CB32-43DB-BDDB-5A582449C44C}" destId="{2201EC4E-F97A-46F0-9754-538E36BF6A08}" srcOrd="0" destOrd="0" parTransId="{A9415633-4EC5-45B3-83DC-1B9C15210429}" sibTransId="{C14A6DBB-975C-47AD-974A-198D0A414399}"/>
    <dgm:cxn modelId="{13A0D601-6379-4E73-809E-9E6624AD489A}" type="presOf" srcId="{DEE69DC5-D7C8-486E-BAEF-4EEF97123A88}" destId="{E09E2F5F-D57C-4758-85ED-87CAC06DFB0C}" srcOrd="0" destOrd="0" presId="urn:microsoft.com/office/officeart/2008/layout/VerticalCurvedList"/>
    <dgm:cxn modelId="{CDBBE783-CC5D-4AF3-96F9-697BCBD27FA4}" srcId="{7F58F2A6-CB32-43DB-BDDB-5A582449C44C}" destId="{DEE69DC5-D7C8-486E-BAEF-4EEF97123A88}" srcOrd="2" destOrd="0" parTransId="{7E3C3A39-50AE-4019-AB1F-89E27B081754}" sibTransId="{584C07AB-3CF1-4A4D-BBA3-E6F1DEA8AD9C}"/>
    <dgm:cxn modelId="{93D94E3D-703F-4E01-BD8F-3B24A5E6D875}" type="presOf" srcId="{7F58F2A6-CB32-43DB-BDDB-5A582449C44C}" destId="{152EF871-B3F8-4FD2-86C4-5ADB61C71E1E}" srcOrd="0" destOrd="0" presId="urn:microsoft.com/office/officeart/2008/layout/VerticalCurvedList"/>
    <dgm:cxn modelId="{75C7271E-B8D6-4500-A3DA-DEB4AE2C915C}" type="presOf" srcId="{C14A6DBB-975C-47AD-974A-198D0A414399}" destId="{5DA254B6-231B-4BB7-B934-7776CB602AFC}" srcOrd="0" destOrd="0" presId="urn:microsoft.com/office/officeart/2008/layout/VerticalCurvedList"/>
    <dgm:cxn modelId="{6A6649BB-CE20-4FBD-960A-4BBE770FD283}" type="presParOf" srcId="{152EF871-B3F8-4FD2-86C4-5ADB61C71E1E}" destId="{EB2AB790-BB84-43C3-9AE7-FAA64EFBEA24}" srcOrd="0" destOrd="0" presId="urn:microsoft.com/office/officeart/2008/layout/VerticalCurvedList"/>
    <dgm:cxn modelId="{C42FFACD-011C-40C2-BD1F-AA74B6B2C9DF}" type="presParOf" srcId="{EB2AB790-BB84-43C3-9AE7-FAA64EFBEA24}" destId="{7C62F8A3-ACEE-4BB6-9AE9-066B52F42795}" srcOrd="0" destOrd="0" presId="urn:microsoft.com/office/officeart/2008/layout/VerticalCurvedList"/>
    <dgm:cxn modelId="{54294EF9-EE63-4CCA-BBD7-8BCE1C6DE0E6}" type="presParOf" srcId="{7C62F8A3-ACEE-4BB6-9AE9-066B52F42795}" destId="{450C8814-BFA0-4750-9D7D-D384B5B9D897}" srcOrd="0" destOrd="0" presId="urn:microsoft.com/office/officeart/2008/layout/VerticalCurvedList"/>
    <dgm:cxn modelId="{CEC926F4-5C65-4B27-830A-20A6268D9E21}" type="presParOf" srcId="{7C62F8A3-ACEE-4BB6-9AE9-066B52F42795}" destId="{5DA254B6-231B-4BB7-B934-7776CB602AFC}" srcOrd="1" destOrd="0" presId="urn:microsoft.com/office/officeart/2008/layout/VerticalCurvedList"/>
    <dgm:cxn modelId="{39811F0B-4859-4BB5-B4E8-CA0E3FE821C1}" type="presParOf" srcId="{7C62F8A3-ACEE-4BB6-9AE9-066B52F42795}" destId="{058B2F9C-B07E-4965-90A4-D63D5A94CC7B}" srcOrd="2" destOrd="0" presId="urn:microsoft.com/office/officeart/2008/layout/VerticalCurvedList"/>
    <dgm:cxn modelId="{D82F0383-5562-4EB6-96BA-968709775553}" type="presParOf" srcId="{7C62F8A3-ACEE-4BB6-9AE9-066B52F42795}" destId="{FFA1F88E-B2EA-464F-833B-A77857A66598}" srcOrd="3" destOrd="0" presId="urn:microsoft.com/office/officeart/2008/layout/VerticalCurvedList"/>
    <dgm:cxn modelId="{3F539130-60A6-4A28-B439-53089F0CD730}" type="presParOf" srcId="{EB2AB790-BB84-43C3-9AE7-FAA64EFBEA24}" destId="{4B8C6841-AA1C-462C-9B56-D66C51FDFF9D}" srcOrd="1" destOrd="0" presId="urn:microsoft.com/office/officeart/2008/layout/VerticalCurvedList"/>
    <dgm:cxn modelId="{7471F621-BA7F-4106-A6FD-91D4046941C2}" type="presParOf" srcId="{EB2AB790-BB84-43C3-9AE7-FAA64EFBEA24}" destId="{2DD47D91-FC36-4C42-BFFE-53B175B62431}" srcOrd="2" destOrd="0" presId="urn:microsoft.com/office/officeart/2008/layout/VerticalCurvedList"/>
    <dgm:cxn modelId="{F53A6735-71BD-4163-93B5-A30C372222AD}" type="presParOf" srcId="{2DD47D91-FC36-4C42-BFFE-53B175B62431}" destId="{AAB07EBC-5AE9-4B96-B209-E58E53B2B8D0}" srcOrd="0" destOrd="0" presId="urn:microsoft.com/office/officeart/2008/layout/VerticalCurvedList"/>
    <dgm:cxn modelId="{01FA513D-53E3-4E7A-A283-A0336D71E7CA}" type="presParOf" srcId="{EB2AB790-BB84-43C3-9AE7-FAA64EFBEA24}" destId="{A7970176-876F-4AC4-BB18-3C2A816C896B}" srcOrd="3" destOrd="0" presId="urn:microsoft.com/office/officeart/2008/layout/VerticalCurvedList"/>
    <dgm:cxn modelId="{641C6F18-06CE-4C84-96F9-00F0BEC9AE15}" type="presParOf" srcId="{EB2AB790-BB84-43C3-9AE7-FAA64EFBEA24}" destId="{F3008007-3A5F-4EFE-A68A-282BDE679C63}" srcOrd="4" destOrd="0" presId="urn:microsoft.com/office/officeart/2008/layout/VerticalCurvedList"/>
    <dgm:cxn modelId="{771EB0D5-9499-45B0-B73C-3784D69D874D}" type="presParOf" srcId="{F3008007-3A5F-4EFE-A68A-282BDE679C63}" destId="{3A5B624B-79B3-40B0-B511-341B40984C67}" srcOrd="0" destOrd="0" presId="urn:microsoft.com/office/officeart/2008/layout/VerticalCurvedList"/>
    <dgm:cxn modelId="{EF687CB5-7E79-4FEC-8684-25F3240834D9}" type="presParOf" srcId="{EB2AB790-BB84-43C3-9AE7-FAA64EFBEA24}" destId="{E09E2F5F-D57C-4758-85ED-87CAC06DFB0C}" srcOrd="5" destOrd="0" presId="urn:microsoft.com/office/officeart/2008/layout/VerticalCurvedList"/>
    <dgm:cxn modelId="{31911AF4-2E1B-4DDC-A554-991F1AF7A903}" type="presParOf" srcId="{EB2AB790-BB84-43C3-9AE7-FAA64EFBEA24}" destId="{310BAFF8-B8E4-49C4-B647-1B27B455AC51}" srcOrd="6" destOrd="0" presId="urn:microsoft.com/office/officeart/2008/layout/VerticalCurvedList"/>
    <dgm:cxn modelId="{122E4B2C-ACF2-4FF7-91C9-427A5C5A043B}" type="presParOf" srcId="{310BAFF8-B8E4-49C4-B647-1B27B455AC51}" destId="{F369647A-E391-4DBD-831B-E219E7798D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B2D8C-C5BA-48A8-976E-F2F0855F035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3B8A6BE-AF84-44F8-968B-D349F4DE8539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проблемных вопросов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BE9A3-8D70-4B21-8F33-D0279A2CC411}" type="parTrans" cxnId="{50A616BF-44B4-486F-BBD7-D76333ACEA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599EC-EA12-40C3-8AC5-91D01B1D0643}" type="sibTrans" cxnId="{50A616BF-44B4-486F-BBD7-D76333ACEA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35E56-FE48-4584-887C-FDB35B16B2E0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исчерпывающие ответы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7B875-CA48-4DC1-9D95-02D9ADB0D3CB}" type="parTrans" cxnId="{9EB2FECC-0156-432D-AB07-3F9658CEAE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907D9-8460-4983-B560-2868E7487675}" type="sibTrans" cxnId="{9EB2FECC-0156-432D-AB07-3F9658CEAE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FDD33-A6FF-4110-B52B-2D1506DC311B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результатах контрольно-надзорной деятельности по завершению отчетных периодов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1EA89-A894-4BD8-B751-94C4160A881C}" type="parTrans" cxnId="{3830DF6C-AC68-4E00-9CF4-B3CA04472B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1A386-ABFB-41B9-A3FE-BA2BD7E5BE91}" type="sibTrans" cxnId="{3830DF6C-AC68-4E00-9CF4-B3CA04472B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FBEBE-C9C6-4318-9F4C-D6351F30D722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безопасности</a:t>
          </a:r>
        </a:p>
      </dgm:t>
    </dgm:pt>
    <dgm:pt modelId="{2E6F5369-C54E-435D-89E4-F75155384926}" type="parTrans" cxnId="{E8E36C7D-EF86-419F-A2D2-279B08356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7F2C7-8855-4B88-947C-D3320B949B96}" type="sibTrans" cxnId="{E8E36C7D-EF86-419F-A2D2-279B08356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D036C-7919-4912-A6A1-EE916E672C4B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поднадзорными организациями  результатов проверок аналогичных объектов </a:t>
          </a:r>
        </a:p>
      </dgm:t>
    </dgm:pt>
    <dgm:pt modelId="{CE387C35-5553-4FDB-8DAE-64F33703662A}" type="parTrans" cxnId="{063A350A-67DD-4D52-981A-CA4100F834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F9497-D86C-4C69-8C60-ABF58F05361D}" type="sibTrans" cxnId="{063A350A-67DD-4D52-981A-CA4100F834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D6FC3-F6E6-4310-9AA8-2FCA3480399D}" type="pres">
      <dgm:prSet presAssocID="{78AB2D8C-C5BA-48A8-976E-F2F0855F0357}" presName="compositeShape" presStyleCnt="0">
        <dgm:presLayoutVars>
          <dgm:dir/>
          <dgm:resizeHandles/>
        </dgm:presLayoutVars>
      </dgm:prSet>
      <dgm:spPr/>
    </dgm:pt>
    <dgm:pt modelId="{B71204E1-F3E8-49D5-84D1-0F546DB5E629}" type="pres">
      <dgm:prSet presAssocID="{78AB2D8C-C5BA-48A8-976E-F2F0855F0357}" presName="pyramid" presStyleLbl="node1" presStyleIdx="0" presStyleCnt="1" custLinFactNeighborX="-4913" custLinFactNeighborY="40"/>
      <dgm:spPr>
        <a:solidFill>
          <a:schemeClr val="accent5">
            <a:lumMod val="60000"/>
            <a:lumOff val="40000"/>
          </a:schemeClr>
        </a:solidFill>
        <a:ln w="38100">
          <a:solidFill>
            <a:schemeClr val="tx2">
              <a:lumMod val="50000"/>
            </a:schemeClr>
          </a:solidFill>
        </a:ln>
      </dgm:spPr>
    </dgm:pt>
    <dgm:pt modelId="{1386CFB7-D68A-4321-ACF7-8ACD3A721F41}" type="pres">
      <dgm:prSet presAssocID="{78AB2D8C-C5BA-48A8-976E-F2F0855F0357}" presName="theList" presStyleCnt="0"/>
      <dgm:spPr/>
    </dgm:pt>
    <dgm:pt modelId="{AAFBD200-1031-4056-8E9D-5818D5005CDD}" type="pres">
      <dgm:prSet presAssocID="{53B8A6BE-AF84-44F8-968B-D349F4DE8539}" presName="aNode" presStyleLbl="fgAcc1" presStyleIdx="0" presStyleCnt="5" custScaleY="164998" custLinFactY="-49689" custLinFactNeighborX="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B5F2B-F7B8-43C5-90A8-92B90D5A9EBF}" type="pres">
      <dgm:prSet presAssocID="{53B8A6BE-AF84-44F8-968B-D349F4DE8539}" presName="aSpace" presStyleCnt="0"/>
      <dgm:spPr/>
    </dgm:pt>
    <dgm:pt modelId="{AD818983-2EA7-465F-A3DA-0E4DD5C9F405}" type="pres">
      <dgm:prSet presAssocID="{4DD35E56-FE48-4584-887C-FDB35B16B2E0}" presName="aNode" presStyleLbl="fgAcc1" presStyleIdx="1" presStyleCnt="5" custLinFactY="-1858" custLinFactNeighborX="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2B334-77E9-41A2-88F4-18BD7E472D69}" type="pres">
      <dgm:prSet presAssocID="{4DD35E56-FE48-4584-887C-FDB35B16B2E0}" presName="aSpace" presStyleCnt="0"/>
      <dgm:spPr/>
    </dgm:pt>
    <dgm:pt modelId="{8BC39978-FFE0-4ABB-A5CB-4A964FE0C7DB}" type="pres">
      <dgm:prSet presAssocID="{EAAFDD33-A6FF-4110-B52B-2D1506DC311B}" presName="aNode" presStyleLbl="fgAcc1" presStyleIdx="2" presStyleCnt="5" custScaleY="448327" custLinFactY="10666" custLinFactNeighborX="5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7C6C0-F0E6-4A56-9426-2F11C4D86822}" type="pres">
      <dgm:prSet presAssocID="{EAAFDD33-A6FF-4110-B52B-2D1506DC311B}" presName="aSpace" presStyleCnt="0"/>
      <dgm:spPr/>
    </dgm:pt>
    <dgm:pt modelId="{506BA12F-3C4B-4E1E-BB70-E7C03E3B0D07}" type="pres">
      <dgm:prSet presAssocID="{BFFD036C-7919-4912-A6A1-EE916E672C4B}" presName="aNode" presStyleLbl="fgAcc1" presStyleIdx="3" presStyleCnt="5" custScaleY="400715" custLinFactY="54149" custLinFactNeighborX="5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64793-699B-4767-8AB0-CF75136CC405}" type="pres">
      <dgm:prSet presAssocID="{BFFD036C-7919-4912-A6A1-EE916E672C4B}" presName="aSpace" presStyleCnt="0"/>
      <dgm:spPr/>
    </dgm:pt>
    <dgm:pt modelId="{52A96307-52FA-4101-A0C6-C51AA1741E7B}" type="pres">
      <dgm:prSet presAssocID="{850FBEBE-C9C6-4318-9F4C-D6351F30D722}" presName="aNode" presStyleLbl="fgAcc1" presStyleIdx="4" presStyleCnt="5" custScaleY="199887" custLinFactY="100000" custLinFactNeighborX="544" custLinFactNeighborY="152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87CB0-1C91-4263-A3BF-CE87F02E90E9}" type="pres">
      <dgm:prSet presAssocID="{850FBEBE-C9C6-4318-9F4C-D6351F30D722}" presName="aSpace" presStyleCnt="0"/>
      <dgm:spPr/>
    </dgm:pt>
  </dgm:ptLst>
  <dgm:cxnLst>
    <dgm:cxn modelId="{063A350A-67DD-4D52-981A-CA4100F83415}" srcId="{78AB2D8C-C5BA-48A8-976E-F2F0855F0357}" destId="{BFFD036C-7919-4912-A6A1-EE916E672C4B}" srcOrd="3" destOrd="0" parTransId="{CE387C35-5553-4FDB-8DAE-64F33703662A}" sibTransId="{997F9497-D86C-4C69-8C60-ABF58F05361D}"/>
    <dgm:cxn modelId="{3C682389-12C8-4429-BE25-9A593E88A226}" type="presOf" srcId="{EAAFDD33-A6FF-4110-B52B-2D1506DC311B}" destId="{8BC39978-FFE0-4ABB-A5CB-4A964FE0C7DB}" srcOrd="0" destOrd="0" presId="urn:microsoft.com/office/officeart/2005/8/layout/pyramid2"/>
    <dgm:cxn modelId="{9EB2FECC-0156-432D-AB07-3F9658CEAE61}" srcId="{78AB2D8C-C5BA-48A8-976E-F2F0855F0357}" destId="{4DD35E56-FE48-4584-887C-FDB35B16B2E0}" srcOrd="1" destOrd="0" parTransId="{E3B7B875-CA48-4DC1-9D95-02D9ADB0D3CB}" sibTransId="{C93907D9-8460-4983-B560-2868E7487675}"/>
    <dgm:cxn modelId="{3830DF6C-AC68-4E00-9CF4-B3CA04472BB0}" srcId="{78AB2D8C-C5BA-48A8-976E-F2F0855F0357}" destId="{EAAFDD33-A6FF-4110-B52B-2D1506DC311B}" srcOrd="2" destOrd="0" parTransId="{9D61EA89-A894-4BD8-B751-94C4160A881C}" sibTransId="{D021A386-ABFB-41B9-A3FE-BA2BD7E5BE91}"/>
    <dgm:cxn modelId="{6034A582-7E6E-4F9F-BF7D-C29C96EFB324}" type="presOf" srcId="{53B8A6BE-AF84-44F8-968B-D349F4DE8539}" destId="{AAFBD200-1031-4056-8E9D-5818D5005CDD}" srcOrd="0" destOrd="0" presId="urn:microsoft.com/office/officeart/2005/8/layout/pyramid2"/>
    <dgm:cxn modelId="{C5B1F32D-EABF-40AB-9A15-7FD4BAEF6281}" type="presOf" srcId="{78AB2D8C-C5BA-48A8-976E-F2F0855F0357}" destId="{2F9D6FC3-F6E6-4310-9AA8-2FCA3480399D}" srcOrd="0" destOrd="0" presId="urn:microsoft.com/office/officeart/2005/8/layout/pyramid2"/>
    <dgm:cxn modelId="{209DD321-CA02-42D2-B53F-DC7C90F8F7A1}" type="presOf" srcId="{BFFD036C-7919-4912-A6A1-EE916E672C4B}" destId="{506BA12F-3C4B-4E1E-BB70-E7C03E3B0D07}" srcOrd="0" destOrd="0" presId="urn:microsoft.com/office/officeart/2005/8/layout/pyramid2"/>
    <dgm:cxn modelId="{FD811A2C-86F2-4E25-97BA-9D47AFA2763C}" type="presOf" srcId="{850FBEBE-C9C6-4318-9F4C-D6351F30D722}" destId="{52A96307-52FA-4101-A0C6-C51AA1741E7B}" srcOrd="0" destOrd="0" presId="urn:microsoft.com/office/officeart/2005/8/layout/pyramid2"/>
    <dgm:cxn modelId="{E8E36C7D-EF86-419F-A2D2-279B08356F44}" srcId="{78AB2D8C-C5BA-48A8-976E-F2F0855F0357}" destId="{850FBEBE-C9C6-4318-9F4C-D6351F30D722}" srcOrd="4" destOrd="0" parTransId="{2E6F5369-C54E-435D-89E4-F75155384926}" sibTransId="{B447F2C7-8855-4B88-947C-D3320B949B96}"/>
    <dgm:cxn modelId="{50554707-F639-498E-9A1D-17111B584C84}" type="presOf" srcId="{4DD35E56-FE48-4584-887C-FDB35B16B2E0}" destId="{AD818983-2EA7-465F-A3DA-0E4DD5C9F405}" srcOrd="0" destOrd="0" presId="urn:microsoft.com/office/officeart/2005/8/layout/pyramid2"/>
    <dgm:cxn modelId="{50A616BF-44B4-486F-BBD7-D76333ACEAF4}" srcId="{78AB2D8C-C5BA-48A8-976E-F2F0855F0357}" destId="{53B8A6BE-AF84-44F8-968B-D349F4DE8539}" srcOrd="0" destOrd="0" parTransId="{C3BBE9A3-8D70-4B21-8F33-D0279A2CC411}" sibTransId="{ED6599EC-EA12-40C3-8AC5-91D01B1D0643}"/>
    <dgm:cxn modelId="{338CB797-31E5-46E2-8369-09D28495E7C9}" type="presParOf" srcId="{2F9D6FC3-F6E6-4310-9AA8-2FCA3480399D}" destId="{B71204E1-F3E8-49D5-84D1-0F546DB5E629}" srcOrd="0" destOrd="0" presId="urn:microsoft.com/office/officeart/2005/8/layout/pyramid2"/>
    <dgm:cxn modelId="{B9E70458-087C-4013-809B-60E1A71472D0}" type="presParOf" srcId="{2F9D6FC3-F6E6-4310-9AA8-2FCA3480399D}" destId="{1386CFB7-D68A-4321-ACF7-8ACD3A721F41}" srcOrd="1" destOrd="0" presId="urn:microsoft.com/office/officeart/2005/8/layout/pyramid2"/>
    <dgm:cxn modelId="{0D2FA1B4-6FDB-4D27-A1A8-AAF91BCCF9BF}" type="presParOf" srcId="{1386CFB7-D68A-4321-ACF7-8ACD3A721F41}" destId="{AAFBD200-1031-4056-8E9D-5818D5005CDD}" srcOrd="0" destOrd="0" presId="urn:microsoft.com/office/officeart/2005/8/layout/pyramid2"/>
    <dgm:cxn modelId="{D8071DE4-9EFF-4C4C-B59A-26698CC40BB4}" type="presParOf" srcId="{1386CFB7-D68A-4321-ACF7-8ACD3A721F41}" destId="{D85B5F2B-F7B8-43C5-90A8-92B90D5A9EBF}" srcOrd="1" destOrd="0" presId="urn:microsoft.com/office/officeart/2005/8/layout/pyramid2"/>
    <dgm:cxn modelId="{0457A542-6E97-4E96-B535-F749315DACF4}" type="presParOf" srcId="{1386CFB7-D68A-4321-ACF7-8ACD3A721F41}" destId="{AD818983-2EA7-465F-A3DA-0E4DD5C9F405}" srcOrd="2" destOrd="0" presId="urn:microsoft.com/office/officeart/2005/8/layout/pyramid2"/>
    <dgm:cxn modelId="{2F2622E9-A991-4841-AACE-C1880666214F}" type="presParOf" srcId="{1386CFB7-D68A-4321-ACF7-8ACD3A721F41}" destId="{C2C2B334-77E9-41A2-88F4-18BD7E472D69}" srcOrd="3" destOrd="0" presId="urn:microsoft.com/office/officeart/2005/8/layout/pyramid2"/>
    <dgm:cxn modelId="{C934A13F-AD36-4BE1-BE5D-270BA7C0B684}" type="presParOf" srcId="{1386CFB7-D68A-4321-ACF7-8ACD3A721F41}" destId="{8BC39978-FFE0-4ABB-A5CB-4A964FE0C7DB}" srcOrd="4" destOrd="0" presId="urn:microsoft.com/office/officeart/2005/8/layout/pyramid2"/>
    <dgm:cxn modelId="{73F69EC5-466C-4CFA-9AF6-CCB0A82A5ED7}" type="presParOf" srcId="{1386CFB7-D68A-4321-ACF7-8ACD3A721F41}" destId="{2787C6C0-F0E6-4A56-9426-2F11C4D86822}" srcOrd="5" destOrd="0" presId="urn:microsoft.com/office/officeart/2005/8/layout/pyramid2"/>
    <dgm:cxn modelId="{2B208830-6E3C-4245-8C3B-4FD5BA965AB4}" type="presParOf" srcId="{1386CFB7-D68A-4321-ACF7-8ACD3A721F41}" destId="{506BA12F-3C4B-4E1E-BB70-E7C03E3B0D07}" srcOrd="6" destOrd="0" presId="urn:microsoft.com/office/officeart/2005/8/layout/pyramid2"/>
    <dgm:cxn modelId="{0F7D4588-884A-46E0-820E-AFC676AEFDAF}" type="presParOf" srcId="{1386CFB7-D68A-4321-ACF7-8ACD3A721F41}" destId="{BC264793-699B-4767-8AB0-CF75136CC405}" srcOrd="7" destOrd="0" presId="urn:microsoft.com/office/officeart/2005/8/layout/pyramid2"/>
    <dgm:cxn modelId="{37315B4B-885E-458A-9956-BDFE2030353E}" type="presParOf" srcId="{1386CFB7-D68A-4321-ACF7-8ACD3A721F41}" destId="{52A96307-52FA-4101-A0C6-C51AA1741E7B}" srcOrd="8" destOrd="0" presId="urn:microsoft.com/office/officeart/2005/8/layout/pyramid2"/>
    <dgm:cxn modelId="{E2E5C869-F11D-4233-ACE0-775A2FE4929A}" type="presParOf" srcId="{1386CFB7-D68A-4321-ACF7-8ACD3A721F41}" destId="{86387CB0-1C91-4263-A3BF-CE87F02E90E9}" srcOrd="9" destOrd="0" presId="urn:microsoft.com/office/officeart/2005/8/layout/pyramid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254B6-231B-4BB7-B934-7776CB602AFC}">
      <dsp:nvSpPr>
        <dsp:cNvPr id="0" name=""/>
        <dsp:cNvSpPr/>
      </dsp:nvSpPr>
      <dsp:spPr>
        <a:xfrm>
          <a:off x="-2851499" y="-439450"/>
          <a:ext cx="3402452" cy="3402452"/>
        </a:xfrm>
        <a:prstGeom prst="blockArc">
          <a:avLst>
            <a:gd name="adj1" fmla="val 18900000"/>
            <a:gd name="adj2" fmla="val 2700000"/>
            <a:gd name="adj3" fmla="val 635"/>
          </a:avLst>
        </a:prstGeom>
        <a:noFill/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C6841-AA1C-462C-9B56-D66C51FDFF9D}">
      <dsp:nvSpPr>
        <dsp:cNvPr id="0" name=""/>
        <dsp:cNvSpPr/>
      </dsp:nvSpPr>
      <dsp:spPr>
        <a:xfrm>
          <a:off x="354237" y="252355"/>
          <a:ext cx="3392098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Кемеровская, Новосибирская, Томская, Омская, Амурская, Иркутская, Тюменская     </a:t>
          </a:r>
          <a:endParaRPr lang="ru-RU" sz="14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354237" y="252355"/>
        <a:ext cx="3392098" cy="504710"/>
      </dsp:txXfrm>
    </dsp:sp>
    <dsp:sp modelId="{AAB07EBC-5AE9-4B96-B209-E58E53B2B8D0}">
      <dsp:nvSpPr>
        <dsp:cNvPr id="0" name=""/>
        <dsp:cNvSpPr/>
      </dsp:nvSpPr>
      <dsp:spPr>
        <a:xfrm>
          <a:off x="38793" y="189266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70176-876F-4AC4-BB18-3C2A816C896B}">
      <dsp:nvSpPr>
        <dsp:cNvPr id="0" name=""/>
        <dsp:cNvSpPr/>
      </dsp:nvSpPr>
      <dsp:spPr>
        <a:xfrm>
          <a:off x="537699" y="1009420"/>
          <a:ext cx="3208635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Алтайский, Красноярский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537699" y="1009420"/>
        <a:ext cx="3208635" cy="504710"/>
      </dsp:txXfrm>
    </dsp:sp>
    <dsp:sp modelId="{3A5B624B-79B3-40B0-B511-341B40984C67}">
      <dsp:nvSpPr>
        <dsp:cNvPr id="0" name=""/>
        <dsp:cNvSpPr/>
      </dsp:nvSpPr>
      <dsp:spPr>
        <a:xfrm>
          <a:off x="222255" y="946331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E2F5F-D57C-4758-85ED-87CAC06DFB0C}">
      <dsp:nvSpPr>
        <dsp:cNvPr id="0" name=""/>
        <dsp:cNvSpPr/>
      </dsp:nvSpPr>
      <dsp:spPr>
        <a:xfrm>
          <a:off x="354237" y="1766485"/>
          <a:ext cx="3392098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Алтай, САХА (Якутия)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354237" y="1766485"/>
        <a:ext cx="3392098" cy="504710"/>
      </dsp:txXfrm>
    </dsp:sp>
    <dsp:sp modelId="{F369647A-E391-4DBD-831B-E219E7798D83}">
      <dsp:nvSpPr>
        <dsp:cNvPr id="0" name=""/>
        <dsp:cNvSpPr/>
      </dsp:nvSpPr>
      <dsp:spPr>
        <a:xfrm>
          <a:off x="38793" y="1703396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204E1-F3E8-49D5-84D1-0F546DB5E629}">
      <dsp:nvSpPr>
        <dsp:cNvPr id="0" name=""/>
        <dsp:cNvSpPr/>
      </dsp:nvSpPr>
      <dsp:spPr>
        <a:xfrm>
          <a:off x="111895" y="0"/>
          <a:ext cx="5087240" cy="5087240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BD200-1031-4056-8E9D-5818D5005CDD}">
      <dsp:nvSpPr>
        <dsp:cNvPr id="0" name=""/>
        <dsp:cNvSpPr/>
      </dsp:nvSpPr>
      <dsp:spPr>
        <a:xfrm>
          <a:off x="2923440" y="325456"/>
          <a:ext cx="3306706" cy="4877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проблемных вопросов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7249" y="349265"/>
        <a:ext cx="3259088" cy="440110"/>
      </dsp:txXfrm>
    </dsp:sp>
    <dsp:sp modelId="{AD818983-2EA7-465F-A3DA-0E4DD5C9F405}">
      <dsp:nvSpPr>
        <dsp:cNvPr id="0" name=""/>
        <dsp:cNvSpPr/>
      </dsp:nvSpPr>
      <dsp:spPr>
        <a:xfrm>
          <a:off x="2923440" y="991521"/>
          <a:ext cx="3306706" cy="2955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исчерпывающие ответы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7870" y="1005951"/>
        <a:ext cx="3277846" cy="266736"/>
      </dsp:txXfrm>
    </dsp:sp>
    <dsp:sp modelId="{8BC39978-FFE0-4ABB-A5CB-4A964FE0C7DB}">
      <dsp:nvSpPr>
        <dsp:cNvPr id="0" name=""/>
        <dsp:cNvSpPr/>
      </dsp:nvSpPr>
      <dsp:spPr>
        <a:xfrm>
          <a:off x="2923440" y="1434986"/>
          <a:ext cx="3306706" cy="1325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результатах контрольно-надзорной деятельности по завершению отчетных периодов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8133" y="1499679"/>
        <a:ext cx="3177320" cy="1195852"/>
      </dsp:txXfrm>
    </dsp:sp>
    <dsp:sp modelId="{506BA12F-3C4B-4E1E-BB70-E7C03E3B0D07}">
      <dsp:nvSpPr>
        <dsp:cNvPr id="0" name=""/>
        <dsp:cNvSpPr/>
      </dsp:nvSpPr>
      <dsp:spPr>
        <a:xfrm>
          <a:off x="2923440" y="2925709"/>
          <a:ext cx="3306706" cy="11844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поднадзорными организациями  результатов проверок аналогичных объектов </a:t>
          </a:r>
        </a:p>
      </dsp:txBody>
      <dsp:txXfrm>
        <a:off x="2981262" y="2983531"/>
        <a:ext cx="3191062" cy="1068855"/>
      </dsp:txXfrm>
    </dsp:sp>
    <dsp:sp modelId="{52A96307-52FA-4101-A0C6-C51AA1741E7B}">
      <dsp:nvSpPr>
        <dsp:cNvPr id="0" name=""/>
        <dsp:cNvSpPr/>
      </dsp:nvSpPr>
      <dsp:spPr>
        <a:xfrm>
          <a:off x="2923440" y="4302233"/>
          <a:ext cx="3306706" cy="5908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безопасности</a:t>
          </a:r>
        </a:p>
      </dsp:txBody>
      <dsp:txXfrm>
        <a:off x="2952283" y="4331076"/>
        <a:ext cx="3249020" cy="533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09091DC9-20DA-4F5F-8AF0-660CA5BA97CC}" type="datetimeFigureOut">
              <a:rPr lang="ru-RU"/>
              <a:pPr>
                <a:defRPr/>
              </a:pPr>
              <a:t>10.08.2023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1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51276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AC69847F-BC6D-415A-AB81-28E2AF014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2539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8FF5D2E2-43B2-4BBD-B40E-45E46A5417D4}" type="datetimeFigureOut">
              <a:rPr lang="ru-RU"/>
              <a:pPr>
                <a:defRPr/>
              </a:pPr>
              <a:t>10.08.2023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2950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7863" y="4714875"/>
            <a:ext cx="54419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1276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5DC1EF62-428B-4A55-8A49-29D4D214BF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6364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6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6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9F6385F8-3910-43C4-A054-1DACB998716F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aphicFrame>
        <p:nvGraphicFramePr>
          <p:cNvPr id="15" name="Объект 14" hidden="1">
            <a:extLst>
              <a:ext uri="{FF2B5EF4-FFF2-40B4-BE49-F238E27FC236}">
                <a16:creationId xmlns="" xmlns:a16="http://schemas.microsoft.com/office/drawing/2014/main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86712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5" name="Слайд think-cell" r:id="rId18" imgW="443" imgH="443" progId="TCLayout.ActiveDocument.1">
                  <p:embed/>
                </p:oleObj>
              </mc:Choice>
              <mc:Fallback>
                <p:oleObj name="Слайд think-cell" r:id="rId18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 hidden="1">
            <a:extLst>
              <a:ext uri="{FF2B5EF4-FFF2-40B4-BE49-F238E27FC236}">
                <a16:creationId xmlns="" xmlns:a16="http://schemas.microsoft.com/office/drawing/2014/main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.xml"/><Relationship Id="rId7" Type="http://schemas.openxmlformats.org/officeDocument/2006/relationships/image" Target="../media/image3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3.xml"/><Relationship Id="rId7" Type="http://schemas.openxmlformats.org/officeDocument/2006/relationships/image" Target="../media/image3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11" Type="http://schemas.openxmlformats.org/officeDocument/2006/relationships/hyperlink" Target="https://1prombez.ru/?utm_medium=refer&amp;utm_source=www.trudohrana.ru&amp;utm_term=103550&amp;utm_content=art&amp;utm_campaign=red_block_content_link#/document/99/573275657/" TargetMode="External"/><Relationship Id="rId5" Type="http://schemas.openxmlformats.org/officeDocument/2006/relationships/notesSlide" Target="../notesSlides/notesSlide10.xml"/><Relationship Id="rId10" Type="http://schemas.openxmlformats.org/officeDocument/2006/relationships/hyperlink" Target="https://vip.1otruda.ru/?utm_source=www.trudohrana.ru&amp;utm_medium=refer&amp;utm_campaign=red_block_content_link&amp;utm_term=103550&amp;utm_content=art#/document/99/9046058/bssPhr352/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5.xml"/><Relationship Id="rId7" Type="http://schemas.openxmlformats.org/officeDocument/2006/relationships/image" Target="../media/image3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2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openxmlformats.org/officeDocument/2006/relationships/image" Target="../media/image3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diagramColors" Target="../diagrams/colors1.xml"/><Relationship Id="rId18" Type="http://schemas.openxmlformats.org/officeDocument/2006/relationships/image" Target="../media/image14.jpeg"/><Relationship Id="rId3" Type="http://schemas.openxmlformats.org/officeDocument/2006/relationships/tags" Target="../tags/tag9.xml"/><Relationship Id="rId7" Type="http://schemas.openxmlformats.org/officeDocument/2006/relationships/oleObject" Target="../embeddings/oleObject4.bin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13.jpeg"/><Relationship Id="rId2" Type="http://schemas.openxmlformats.org/officeDocument/2006/relationships/tags" Target="../tags/tag8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11" Type="http://schemas.openxmlformats.org/officeDocument/2006/relationships/diagramLayout" Target="../diagrams/layout1.xml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1.jpeg"/><Relationship Id="rId10" Type="http://schemas.openxmlformats.org/officeDocument/2006/relationships/diagramData" Target="../diagrams/data1.xml"/><Relationship Id="rId19" Type="http://schemas.openxmlformats.org/officeDocument/2006/relationships/image" Target="../media/image1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.xml"/><Relationship Id="rId7" Type="http://schemas.openxmlformats.org/officeDocument/2006/relationships/image" Target="../media/image3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8.jpe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7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3.xml"/><Relationship Id="rId7" Type="http://schemas.openxmlformats.org/officeDocument/2006/relationships/image" Target="../media/image3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5.xml"/><Relationship Id="rId7" Type="http://schemas.openxmlformats.org/officeDocument/2006/relationships/image" Target="../media/image3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7.xml"/><Relationship Id="rId7" Type="http://schemas.openxmlformats.org/officeDocument/2006/relationships/image" Target="../media/image3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.xml"/><Relationship Id="rId7" Type="http://schemas.openxmlformats.org/officeDocument/2006/relationships/image" Target="../media/image3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diagramColors" Target="../diagrams/colors2.xml"/><Relationship Id="rId3" Type="http://schemas.openxmlformats.org/officeDocument/2006/relationships/tags" Target="../tags/tag21.xml"/><Relationship Id="rId7" Type="http://schemas.openxmlformats.org/officeDocument/2006/relationships/oleObject" Target="../embeddings/oleObject10.bin"/><Relationship Id="rId12" Type="http://schemas.openxmlformats.org/officeDocument/2006/relationships/diagramQuickStyle" Target="../diagrams/quickStyle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jpeg"/><Relationship Id="rId11" Type="http://schemas.openxmlformats.org/officeDocument/2006/relationships/diagramLayout" Target="../diagrams/layout2.xml"/><Relationship Id="rId5" Type="http://schemas.openxmlformats.org/officeDocument/2006/relationships/notesSlide" Target="../notesSlides/notesSlide9.xml"/><Relationship Id="rId10" Type="http://schemas.openxmlformats.org/officeDocument/2006/relationships/diagramData" Target="../diagrams/data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9FBD7EB6-6836-4930-BBEE-6F52CA87AE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0107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="" xmlns:a16="http://schemas.microsoft.com/office/drawing/2014/main" id="{9FBD7EB6-6836-4930-BBEE-6F52CA87AE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FC32112C-6258-4DAD-963F-B0D13D7EC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1690688"/>
            <a:ext cx="9906000" cy="71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pic>
        <p:nvPicPr>
          <p:cNvPr id="15364" name="Picture 41" descr="fsetan_emblema2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88904" y="130282"/>
            <a:ext cx="14128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Заголовок 1"/>
          <p:cNvSpPr>
            <a:spLocks/>
          </p:cNvSpPr>
          <p:nvPr/>
        </p:nvSpPr>
        <p:spPr bwMode="auto">
          <a:xfrm>
            <a:off x="704528" y="386878"/>
            <a:ext cx="8514566" cy="130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>
                <a:latin typeface="Cambria" pitchFamily="18" charset="0"/>
              </a:rPr>
              <a:t>  РОСТЕХНАДЗОР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87559" y="521502"/>
            <a:ext cx="907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endParaRPr lang="ru-RU" sz="1600" dirty="0">
              <a:latin typeface="Cambria" pitchFamily="18" charset="0"/>
            </a:endParaRP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Сибирское управление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Федеральной службы по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экологическому, технологическому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и атомному надзору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2655" y="2204864"/>
            <a:ext cx="8265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убличное обсуждение 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приоритетной   программы </a:t>
            </a:r>
            <a:endParaRPr lang="ru-RU" sz="3600" b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 контрольно-надзорной деятельности»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8544" y="5669730"/>
            <a:ext cx="8265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августа 2023 год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Кемерово</a:t>
            </a:r>
            <a:endParaRPr lang="ru-RU" sz="16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0261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7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-5613" y="34796"/>
            <a:ext cx="8921013" cy="1198418"/>
            <a:chOff x="29762" y="-13026"/>
            <a:chExt cx="9113222" cy="1246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9762" y="-13026"/>
              <a:ext cx="4315393" cy="1246688"/>
              <a:chOff x="29762" y="-13026"/>
              <a:chExt cx="4315393" cy="1246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9762" y="-13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770" y="587727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79172" y="770635"/>
            <a:ext cx="82943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Об осуществлении КНД </a:t>
            </a:r>
            <a:r>
              <a:rPr lang="ru-RU" sz="20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на объектах, эксплуатирующих подъемные </a:t>
            </a: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сооружения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46099" name="Picture 19" descr="C:\Users\derksenod\Desktop\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976" y="5244449"/>
            <a:ext cx="5387284" cy="161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9171" y="1485350"/>
            <a:ext cx="806489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Нормативные документы:</a:t>
            </a:r>
            <a:endParaRPr lang="ru-RU" sz="1800" dirty="0"/>
          </a:p>
          <a:p>
            <a:endParaRPr lang="ru-RU" dirty="0" smtClean="0">
              <a:hlinkClick r:id="rId10"/>
            </a:endParaRPr>
          </a:p>
          <a:p>
            <a:r>
              <a:rPr lang="ru-RU" dirty="0" smtClean="0">
                <a:hlinkClick r:id="rId10"/>
              </a:rPr>
              <a:t>Федеральный </a:t>
            </a:r>
            <a:r>
              <a:rPr lang="ru-RU" dirty="0">
                <a:hlinkClick r:id="rId10"/>
              </a:rPr>
              <a:t>закон от 21.07.1997 № 116-ФЗ «О промышленной безопасности опасных производственных объектов»</a:t>
            </a:r>
            <a:r>
              <a:rPr lang="ru-RU" dirty="0"/>
              <a:t>;</a:t>
            </a:r>
          </a:p>
          <a:p>
            <a:endParaRPr lang="ru-RU" dirty="0" smtClean="0">
              <a:hlinkClick r:id="rId11"/>
            </a:endParaRPr>
          </a:p>
          <a:p>
            <a:r>
              <a:rPr lang="ru-RU" dirty="0" smtClean="0">
                <a:hlinkClick r:id="rId11"/>
              </a:rPr>
              <a:t>Приказ</a:t>
            </a:r>
            <a:r>
              <a:rPr lang="ru-RU" dirty="0">
                <a:hlinkClick r:id="rId11"/>
              </a:rPr>
              <a:t>, Федеральные нормы и правила в области промышленной безопасности Ростехнадзора от 26.10.2020 № 461 «Об утверждении Федеральных норм и правил в области промышленной безопасности «Правила безопасности опасных производственных объектов, на которых используются подъемные сооружения</a:t>
            </a:r>
            <a:r>
              <a:rPr lang="ru-RU" dirty="0" smtClean="0">
                <a:hlinkClick r:id="rId11"/>
              </a:rPr>
              <a:t>»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Постановление Правительства РФ от 16 февраля 2023 г. № 241 "Об утверждении Положения о федеральном государственном контроле (надзоре) в области безопасного использования и содержания лифтов, подъемных платформ для инвалидов, пассажирских конвейеров (движущихся пешеходных дорожек), эскалаторов, за исключением эскалаторов в </a:t>
            </a:r>
            <a:r>
              <a:rPr lang="ru-RU" dirty="0" smtClean="0"/>
              <a:t>метрополитенах«.</a:t>
            </a:r>
          </a:p>
          <a:p>
            <a:endParaRPr lang="ru-RU" dirty="0" smtClean="0"/>
          </a:p>
          <a:p>
            <a:r>
              <a:rPr lang="ru-RU" dirty="0" smtClean="0"/>
              <a:t>ПРИКАЗ от </a:t>
            </a:r>
            <a:r>
              <a:rPr lang="ru-RU" dirty="0"/>
              <a:t>17 февраля 2023 года N </a:t>
            </a:r>
            <a:r>
              <a:rPr lang="ru-RU" dirty="0" smtClean="0"/>
              <a:t>72 «Об </a:t>
            </a:r>
            <a:r>
              <a:rPr lang="ru-RU" dirty="0"/>
              <a:t>утверждении перечня индикаторов риска нарушения обязательных требований, используемых при осуществлении Федеральной службой по экологическому, технологическому и атомному надзору и её территориальными органами федерального государственного контроля (надзора) в области безопасного использования и содержания лифтов, подъемных платформ для инвалидов, пассажирских конвейеров (движущихся пешеходных дорожек) и эскалаторов, за исключением эскалаторов в </a:t>
            </a:r>
            <a:r>
              <a:rPr lang="ru-RU" dirty="0" smtClean="0"/>
              <a:t>метрополитенах»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9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59272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-5613" y="34796"/>
            <a:ext cx="8921013" cy="1198418"/>
            <a:chOff x="29762" y="-13026"/>
            <a:chExt cx="9113222" cy="1246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9762" y="-13026"/>
              <a:ext cx="4315393" cy="1246688"/>
              <a:chOff x="29762" y="-13026"/>
              <a:chExt cx="4315393" cy="1246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9762" y="-13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770" y="587727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299466" y="770635"/>
            <a:ext cx="77579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 проблемах</a:t>
            </a:r>
            <a:r>
              <a:rPr lang="ru-RU" sz="20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, возникающих при осуществлении </a:t>
            </a: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КНД </a:t>
            </a:r>
            <a:r>
              <a:rPr lang="ru-RU" sz="20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на </a:t>
            </a: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объектах хранения </a:t>
            </a:r>
            <a:r>
              <a:rPr lang="ru-RU" sz="20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и переработки растительного сырья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2560" y="1545219"/>
            <a:ext cx="7922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/>
              <a:t>В процессе хранения, переработки и использования растительного сырья образуются взрывоопасные пылевоздушные смеси, способные самовозгораться, возгораться от источника зажигания и самостоятельно гореть после его </a:t>
            </a:r>
            <a:r>
              <a:rPr lang="ru-RU" sz="1800" b="0" dirty="0" smtClean="0"/>
              <a:t>удаления.</a:t>
            </a:r>
          </a:p>
          <a:p>
            <a:endParaRPr lang="ru-RU" sz="1800" b="0" dirty="0" smtClean="0"/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Авария на таком предприятии может причинить населенному пункту и окружающей среде невосполнимый экологический ущерб. </a:t>
            </a:r>
            <a:endParaRPr lang="ru-RU" sz="18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utoShape 5" descr="Б.11. Повышение квалификации руководителей и специалистов по требованиям промышленной безопасности на взрывоопасных объектах хранения и переработки растительного сырья. Повышение квалификации (16 ч.)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5" name="Picture 7" descr="https://ucrbp.ru/images/thumbs/67ab2c5d6c078f76252980fad69001e8aabd9ed3/b_11_1_350_23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3933056"/>
            <a:ext cx="3333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7" name="Picture 9" descr="Б.11. Требования промышленной безопасности на объектах хранения и  переработки растительного сырья — АНО ДПО &quot;АПР-ПРОФ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467622"/>
            <a:ext cx="44089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2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07082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=""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457"/>
            <a:ext cx="89154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472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3336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РАССМАТРИВАЕМЫХ ВОПРОСАХ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9932" y="1233214"/>
            <a:ext cx="780953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о результатах правоприменительной практики Сибирского управления Ростехнадзора за 6 месяцев 2023 </a:t>
            </a:r>
            <a:r>
              <a:rPr lang="ru-RU" sz="2000" dirty="0" smtClean="0">
                <a:latin typeface="Arial Narrow" panose="020B0606020202030204" pitchFamily="34" charset="0"/>
              </a:rPr>
              <a:t>года. </a:t>
            </a:r>
          </a:p>
          <a:p>
            <a:endParaRPr lang="ru-RU" sz="1800" dirty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о проблемах, возникающих при осуществлении контрольной (надзорной) деятельности на объектах: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                     </a:t>
            </a:r>
            <a:r>
              <a:rPr lang="ru-RU" sz="2000" dirty="0">
                <a:latin typeface="Arial Narrow" panose="020B0606020202030204" pitchFamily="34" charset="0"/>
              </a:rPr>
              <a:t>эксплуатирующих подъемные </a:t>
            </a:r>
            <a:r>
              <a:rPr lang="ru-RU" sz="2000" dirty="0" smtClean="0">
                <a:latin typeface="Arial Narrow" panose="020B0606020202030204" pitchFamily="34" charset="0"/>
              </a:rPr>
              <a:t>сооружения;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                     хранения и переработки растительного </a:t>
            </a:r>
            <a:r>
              <a:rPr lang="ru-RU" sz="2000" dirty="0" smtClean="0">
                <a:latin typeface="Arial Narrow" panose="020B0606020202030204" pitchFamily="34" charset="0"/>
              </a:rPr>
              <a:t>сырья.</a:t>
            </a:r>
          </a:p>
          <a:p>
            <a:endParaRPr lang="ru-RU" sz="1800" dirty="0" smtClean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по вопросам профилактики и противодействия </a:t>
            </a:r>
            <a:r>
              <a:rPr lang="ru-RU" sz="2000" dirty="0" smtClean="0">
                <a:latin typeface="Arial Narrow" panose="020B0606020202030204" pitchFamily="34" charset="0"/>
              </a:rPr>
              <a:t>коррупции: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                     </a:t>
            </a:r>
            <a:r>
              <a:rPr lang="ru-RU" sz="1600" dirty="0" smtClean="0">
                <a:latin typeface="Arial Narrow" panose="020B0606020202030204" pitchFamily="34" charset="0"/>
              </a:rPr>
              <a:t>приём </a:t>
            </a:r>
            <a:r>
              <a:rPr lang="ru-RU" sz="1600" dirty="0">
                <a:latin typeface="Arial Narrow" panose="020B0606020202030204" pitchFamily="34" charset="0"/>
              </a:rPr>
              <a:t>на работу бывшего государственного гражданского </a:t>
            </a:r>
            <a:r>
              <a:rPr lang="ru-RU" sz="1600" dirty="0" smtClean="0">
                <a:latin typeface="Arial Narrow" panose="020B0606020202030204" pitchFamily="34" charset="0"/>
              </a:rPr>
              <a:t>      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                         служащего;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                     </a:t>
            </a:r>
            <a:r>
              <a:rPr lang="ru-RU" sz="1600" dirty="0" smtClean="0">
                <a:latin typeface="Arial Narrow" panose="020B0606020202030204" pitchFamily="34" charset="0"/>
              </a:rPr>
              <a:t>     конфликт </a:t>
            </a:r>
            <a:r>
              <a:rPr lang="ru-RU" sz="1600" dirty="0">
                <a:latin typeface="Arial Narrow" panose="020B0606020202030204" pitchFamily="34" charset="0"/>
              </a:rPr>
              <a:t>интересов на государственной гражданской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                         службе;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                      </a:t>
            </a:r>
            <a:r>
              <a:rPr lang="ru-RU" sz="1600" dirty="0" smtClean="0">
                <a:latin typeface="Arial Narrow" panose="020B0606020202030204" pitchFamily="34" charset="0"/>
              </a:rPr>
              <a:t>    выполнение </a:t>
            </a:r>
            <a:r>
              <a:rPr lang="ru-RU" sz="1600" dirty="0">
                <a:latin typeface="Arial Narrow" panose="020B0606020202030204" pitchFamily="34" charset="0"/>
              </a:rPr>
              <a:t>иной оплачиваемой работы лицом,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                         замещающим </a:t>
            </a:r>
            <a:r>
              <a:rPr lang="ru-RU" sz="1600" dirty="0">
                <a:latin typeface="Arial Narrow" panose="020B0606020202030204" pitchFamily="34" charset="0"/>
              </a:rPr>
              <a:t>должность государственной гражданской </a:t>
            </a:r>
            <a:r>
              <a:rPr lang="ru-RU" sz="1600" dirty="0" smtClean="0">
                <a:latin typeface="Arial Narrow" panose="020B0606020202030204" pitchFamily="34" charset="0"/>
              </a:rPr>
              <a:t>службы;</a:t>
            </a:r>
            <a:endParaRPr lang="ru-RU" sz="1600" dirty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                          о </a:t>
            </a:r>
            <a:r>
              <a:rPr lang="ru-RU" sz="1600" dirty="0">
                <a:latin typeface="Arial Narrow" panose="020B0606020202030204" pitchFamily="34" charset="0"/>
              </a:rPr>
              <a:t>запрете на получение </a:t>
            </a:r>
            <a:r>
              <a:rPr lang="ru-RU" sz="1600" dirty="0" smtClean="0">
                <a:latin typeface="Arial Narrow" panose="020B0606020202030204" pitchFamily="34" charset="0"/>
              </a:rPr>
              <a:t>подарков.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3102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1170745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2060848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36" y="2830553"/>
            <a:ext cx="264082" cy="26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36" y="3094635"/>
            <a:ext cx="281024" cy="2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96" y="3960274"/>
            <a:ext cx="281024" cy="2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96" y="4436432"/>
            <a:ext cx="281024" cy="2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18" y="5445224"/>
            <a:ext cx="281024" cy="2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36" y="4981944"/>
            <a:ext cx="281024" cy="2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3429000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derksenod\Desktop\Рисунок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0" y="4455099"/>
            <a:ext cx="3313346" cy="240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0888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4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-39249" y="64193"/>
            <a:ext cx="8954649" cy="1169021"/>
            <a:chOff x="-4599" y="17555"/>
            <a:chExt cx="9147583" cy="1216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-4599" y="17555"/>
              <a:ext cx="4315393" cy="1216107"/>
              <a:chOff x="-4599" y="17555"/>
              <a:chExt cx="4315393" cy="1216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-4599" y="17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119" y="5916283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17080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СИБИРСКОМ УПРАВЛЕНИИ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4045" y="1320655"/>
            <a:ext cx="83454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Территориальный орган межрегионального уровня, осуществляющий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функции </a:t>
            </a:r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Ростехнадзора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в установленной сфере деятельности на территориях </a:t>
            </a:r>
            <a:endParaRPr lang="ru-RU" sz="2000" b="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Российской </a:t>
            </a:r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Федерации:</a:t>
            </a:r>
            <a:endParaRPr lang="ru-RU" sz="2000" b="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772135406"/>
              </p:ext>
            </p:extLst>
          </p:nvPr>
        </p:nvGraphicFramePr>
        <p:xfrm>
          <a:off x="-14283" y="2348881"/>
          <a:ext cx="3777192" cy="252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8555" y="2724718"/>
            <a:ext cx="651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Область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998" y="3501008"/>
            <a:ext cx="460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 Narrow" panose="020B0606020202030204" pitchFamily="34" charset="0"/>
              </a:rPr>
              <a:t>Край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7017" y="4224267"/>
            <a:ext cx="762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Arial Narrow" panose="020B0606020202030204" pitchFamily="34" charset="0"/>
              </a:rPr>
              <a:t>Республика</a:t>
            </a:r>
            <a:endParaRPr lang="ru-RU" sz="900" dirty="0">
              <a:latin typeface="Arial Narrow" panose="020B0606020202030204" pitchFamily="34" charset="0"/>
            </a:endParaRPr>
          </a:p>
        </p:txBody>
      </p:sp>
      <p:pic>
        <p:nvPicPr>
          <p:cNvPr id="23" name="Picture 6" descr="https://s0.rbk.ru/v6_top_pics/resized/1180xH/media/img/6/20/755785577973206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5339692"/>
            <a:ext cx="2658771" cy="15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50" y="2700582"/>
            <a:ext cx="2175259" cy="116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C:\Users\derksenod\Desktop\РАЗНОЕ\2017г\ПУБЛИЧНЫЕ\Подготовка к публичному меропр - 2\9. Презентация Управления\Для создания презентации\48628190b0d050e5a03002dba3745274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5663007"/>
            <a:ext cx="1678271" cy="10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3782870" y="4717165"/>
            <a:ext cx="0" cy="187220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639" name="Picture 63" descr="http://www.kolmar.ru/upload/iblock/ab6/ab612306d1c2cd3555e88398f7e9c375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01" y="2677584"/>
            <a:ext cx="3260239" cy="21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derksenod\Desktop\РАЗНОЕ\2017г\ПУБЛИЧНЫЕ\Подготовка к публичному меропр - 2\9. Презентация Управления\Для создания презентации\Красивые фото\Алтай, котло\DJI_0658_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4080899"/>
            <a:ext cx="1962671" cy="13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2715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9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836"/>
            <a:ext cx="8915400" cy="1150378"/>
            <a:chOff x="35496" y="36949"/>
            <a:chExt cx="9107488" cy="1196713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110245" y="36949"/>
              <a:ext cx="4315393" cy="1196713"/>
              <a:chOff x="110245" y="36949"/>
              <a:chExt cx="4315393" cy="1196713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110245" y="36949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4960" y="5921953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ПОДНАДЗОРНЫХ ОБЪЕКТАХ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64768" y="1294770"/>
            <a:ext cx="6300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Сибирскому </a:t>
            </a:r>
            <a:r>
              <a:rPr lang="ru-RU" sz="2000" b="0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управлению </a:t>
            </a:r>
            <a:r>
              <a:rPr lang="ru-RU" sz="2000" b="0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Ростехнадзора поднадзорно: </a:t>
            </a:r>
            <a:endParaRPr lang="ru-RU" sz="2000" b="0" dirty="0">
              <a:solidFill>
                <a:schemeClr val="tx1">
                  <a:lumMod val="9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9696" y="1704210"/>
            <a:ext cx="518261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● 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4274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организации, осуществляющие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деятельность в области промышленной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безопасности;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11193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опасных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производственных объектов</a:t>
            </a:r>
            <a:r>
              <a:rPr lang="ru-RU" sz="14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  <a:endParaRPr lang="ru-RU" sz="1400" b="1" i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29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тепловых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электростанций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115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электросетевых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37 </a:t>
            </a:r>
            <a:r>
              <a:rPr lang="ru-RU" sz="1400" b="1" i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теплосетевых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организаций;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321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 километров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линий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электропередач;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котельных;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около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16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 километров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тепловых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сетей;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365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объектов капитального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строительства;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18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тыс. км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магистральных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трубопроводов.</a:t>
            </a:r>
            <a:endParaRPr lang="ru-RU" sz="14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50885"/>
              </p:ext>
            </p:extLst>
          </p:nvPr>
        </p:nvGraphicFramePr>
        <p:xfrm>
          <a:off x="3512840" y="5594491"/>
          <a:ext cx="5184776" cy="1116330"/>
        </p:xfrm>
        <a:graphic>
          <a:graphicData uri="http://schemas.openxmlformats.org/drawingml/2006/table">
            <a:tbl>
              <a:tblPr firstRow="1" bandRow="1"/>
              <a:tblGrid>
                <a:gridCol w="1380800"/>
                <a:gridCol w="1284144"/>
                <a:gridCol w="1223688"/>
                <a:gridCol w="1296144"/>
              </a:tblGrid>
              <a:tr h="704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 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чрезвычайно опасные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 </a:t>
                      </a: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высокой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III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средней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IV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низкой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608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5316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5059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pic>
        <p:nvPicPr>
          <p:cNvPr id="25663" name="Picture 63" descr="https://vsednr.ru/wp-content/uploads/2021/04/ochistnoy-zabo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" y="1233214"/>
            <a:ext cx="2758789" cy="18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65" name="Picture 65" descr="https://img-fotki.yandex.ru/get/6814/51604349.144/0_bf9ba_64df8e6c_ori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" y="3060155"/>
            <a:ext cx="2758789" cy="20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derksenod\Desktop\РАЗНОЕ\2017г\ПУБЛИЧНЫЕ\Подготовка к публичному меропр - 2\9. Презентация Управления\Для создания презентации\14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" y="5133086"/>
            <a:ext cx="2782602" cy="15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8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6462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0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71950"/>
            <a:ext cx="8915400" cy="1161264"/>
            <a:chOff x="35496" y="25624"/>
            <a:chExt cx="9107488" cy="1208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25624"/>
              <a:ext cx="4315393" cy="1208038"/>
              <a:chOff x="35496" y="25624"/>
              <a:chExt cx="4315393" cy="1208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2562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4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ОБ ОСНОВНЫХ ПОКАЗАТЕЛЯХ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912166"/>
              </p:ext>
            </p:extLst>
          </p:nvPr>
        </p:nvGraphicFramePr>
        <p:xfrm>
          <a:off x="784046" y="1233212"/>
          <a:ext cx="8345420" cy="5073800"/>
        </p:xfrm>
        <a:graphic>
          <a:graphicData uri="http://schemas.openxmlformats.org/drawingml/2006/table">
            <a:tbl>
              <a:tblPr/>
              <a:tblGrid>
                <a:gridCol w="496546"/>
                <a:gridCol w="4248472"/>
                <a:gridCol w="936104"/>
                <a:gridCol w="864096"/>
                <a:gridCol w="936104"/>
                <a:gridCol w="864098"/>
              </a:tblGrid>
              <a:tr h="4980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 %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04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проверок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680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397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-283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-41,6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плановых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-39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-25,8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внеплан., из них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529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285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-244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-46,1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1.2.1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КИП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311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-291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-93,6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пост.надзор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2746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3204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458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14,3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внеплан. по иным основаниям (по обращениям, приемка, пуск)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2588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2456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-132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-5,1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выявленных нарушений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21828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21736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-92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-0,4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административных наказаний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3246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3170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-76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-2,3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дисквалификаций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-75,0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АПД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19,5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предупреждений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646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452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70,0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штрафов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2809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2226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-583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-20,8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Профилактические мероприятия, в том числе: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412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8998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8586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95,4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4.1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объявление предостережений 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412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815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403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49,4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4.2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информирование поднадзорных организаций 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5650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5650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консультирование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2532,0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2532,0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4.4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профилактический визит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меры стимул.добросовест.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административных штрафов (тыс.руб.)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124689,5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89168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-35521,5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-28,5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административных штрафов (тыс.руб.)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90855,791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46945,754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-43910,037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-48,3</a:t>
                      </a:r>
                    </a:p>
                  </a:txBody>
                  <a:tcPr marL="4914" marR="4914" marT="49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7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1806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7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28540"/>
            <a:ext cx="8915400" cy="1204674"/>
            <a:chOff x="35496" y="-19534"/>
            <a:chExt cx="9107488" cy="1253196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-19534"/>
              <a:ext cx="4315393" cy="1253196"/>
              <a:chOff x="35496" y="-19534"/>
              <a:chExt cx="4315393" cy="1253196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-1953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4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07304"/>
            <a:ext cx="80380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cap="all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Краткая статистика </a:t>
            </a:r>
            <a:r>
              <a:rPr lang="ru-RU" sz="2000" b="0" u="sng" kern="0" cap="all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показателей надзорной деятельности по видам надзора</a:t>
            </a:r>
            <a:endParaRPr kumimoji="0" lang="ru-RU" sz="2000" b="0" i="0" u="sng" strike="noStrike" kern="0" cap="all" spc="0" normalizeH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533207"/>
              </p:ext>
            </p:extLst>
          </p:nvPr>
        </p:nvGraphicFramePr>
        <p:xfrm>
          <a:off x="784045" y="1484782"/>
          <a:ext cx="8345418" cy="5154635"/>
        </p:xfrm>
        <a:graphic>
          <a:graphicData uri="http://schemas.openxmlformats.org/drawingml/2006/table">
            <a:tbl>
              <a:tblPr/>
              <a:tblGrid>
                <a:gridCol w="405222"/>
                <a:gridCol w="3403693"/>
                <a:gridCol w="1296144"/>
                <a:gridCol w="1152128"/>
                <a:gridCol w="932489"/>
                <a:gridCol w="1155742"/>
              </a:tblGrid>
              <a:tr h="18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Промышленная безопасность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Энергонадзор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ГТС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Строительный надзор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Кол-во проверок (пл.и внепл.)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плановых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внеплан., из них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1.2.1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КИП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пост.надзор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внеплан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по иным основаниям (по обращениям, приемка, пуск)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выявленных нарушений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административных наказаний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дисквалификаций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АПД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предупреждений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штрафов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Профилактические мероприятия, в том числе: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объявление предостережений 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4.2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информирование поднадзорных организаций 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консультирование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профилактический визит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меры стимул.добросовест.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административных штрафов (тыс.руб.)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административных штрафов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.)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44841,83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46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41797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28540"/>
            <a:ext cx="8915400" cy="1204674"/>
            <a:chOff x="35496" y="-19534"/>
            <a:chExt cx="9107488" cy="1253196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-19534"/>
              <a:ext cx="4315393" cy="1253196"/>
              <a:chOff x="35496" y="-19534"/>
              <a:chExt cx="4315393" cy="1253196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-1953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4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07304"/>
            <a:ext cx="8038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cap="all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 видах </a:t>
            </a:r>
            <a:r>
              <a:rPr lang="ru-RU" sz="2000" b="0" u="sng" kern="0" cap="all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профилактических мероприятий</a:t>
            </a:r>
            <a:endParaRPr kumimoji="0" lang="ru-RU" sz="2000" b="0" i="0" u="sng" strike="noStrike" kern="0" cap="all" spc="0" normalizeH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6576" y="1340768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В соответствии с Федеральным законом от 31.07.2020  </a:t>
            </a:r>
            <a:r>
              <a:rPr lang="ru-RU" sz="1800" dirty="0" smtClean="0"/>
              <a:t>№ </a:t>
            </a:r>
            <a:r>
              <a:rPr lang="ru-RU" sz="1800" dirty="0"/>
              <a:t>248-ФЗ </a:t>
            </a:r>
            <a:endParaRPr lang="ru-RU" sz="1800" dirty="0" smtClean="0"/>
          </a:p>
          <a:p>
            <a:r>
              <a:rPr lang="ru-RU" sz="1800" dirty="0" smtClean="0"/>
              <a:t>«</a:t>
            </a:r>
            <a:r>
              <a:rPr lang="ru-RU" sz="1800" dirty="0"/>
              <a:t>О государственном контроле (надзоре) и муниципальном контроле в Российской Федерации</a:t>
            </a:r>
            <a:r>
              <a:rPr lang="ru-RU" sz="1800" dirty="0" smtClean="0"/>
              <a:t>» (статья 45):</a:t>
            </a:r>
          </a:p>
          <a:p>
            <a:endParaRPr lang="ru-RU" sz="1800" dirty="0" smtClean="0"/>
          </a:p>
          <a:p>
            <a:r>
              <a:rPr lang="ru-RU" sz="1800" b="0" dirty="0"/>
              <a:t>1) информирование;</a:t>
            </a:r>
          </a:p>
          <a:p>
            <a:r>
              <a:rPr lang="ru-RU" sz="1800" b="0" dirty="0"/>
              <a:t>2) обобщение правоприменительной практики;</a:t>
            </a:r>
          </a:p>
          <a:p>
            <a:r>
              <a:rPr lang="ru-RU" sz="1800" b="0" dirty="0"/>
              <a:t>3) меры стимулирования добросовестности;</a:t>
            </a:r>
          </a:p>
          <a:p>
            <a:r>
              <a:rPr lang="ru-RU" sz="1800" b="0" dirty="0"/>
              <a:t>4) объявление предостережения;</a:t>
            </a:r>
          </a:p>
          <a:p>
            <a:r>
              <a:rPr lang="ru-RU" sz="1800" b="0" dirty="0"/>
              <a:t>5) консультирование;</a:t>
            </a:r>
          </a:p>
          <a:p>
            <a:r>
              <a:rPr lang="ru-RU" sz="1800" b="0" dirty="0"/>
              <a:t>6) </a:t>
            </a:r>
            <a:r>
              <a:rPr lang="ru-RU" sz="1800" b="0" dirty="0" err="1"/>
              <a:t>самообследование</a:t>
            </a:r>
            <a:r>
              <a:rPr lang="ru-RU" sz="1800" b="0" dirty="0"/>
              <a:t>;</a:t>
            </a:r>
          </a:p>
          <a:p>
            <a:r>
              <a:rPr lang="ru-RU" sz="1800" b="0" dirty="0"/>
              <a:t>7) профилактический визит</a:t>
            </a:r>
            <a:r>
              <a:rPr lang="ru-RU" sz="1800" b="0" dirty="0" smtClean="0"/>
              <a:t>.</a:t>
            </a:r>
            <a:endParaRPr lang="ru-RU" sz="1800" b="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045815"/>
              </p:ext>
            </p:extLst>
          </p:nvPr>
        </p:nvGraphicFramePr>
        <p:xfrm>
          <a:off x="4396628" y="4725144"/>
          <a:ext cx="4648815" cy="1375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1830"/>
                <a:gridCol w="1116985"/>
              </a:tblGrid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Профилактические мероприятия, 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8998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объявление предостережений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информирование поднадзорных организаций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5650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консультирование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2532,0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7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профилактический визит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1136576" y="4480089"/>
            <a:ext cx="7778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20552" y="4782343"/>
            <a:ext cx="31668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Наказание не является целью, цель – </a:t>
            </a:r>
            <a:r>
              <a:rPr lang="ru-RU" sz="2400" cap="all" dirty="0">
                <a:solidFill>
                  <a:srgbClr val="FF0000"/>
                </a:solidFill>
              </a:rPr>
              <a:t>профилактика</a:t>
            </a:r>
            <a:r>
              <a:rPr lang="ru-RU" sz="24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8136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82319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8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-5613" y="34796"/>
            <a:ext cx="8921013" cy="1198418"/>
            <a:chOff x="29762" y="-13026"/>
            <a:chExt cx="9113222" cy="1246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9762" y="-13026"/>
              <a:ext cx="4315393" cy="1246688"/>
              <a:chOff x="29762" y="-13026"/>
              <a:chExt cx="4315393" cy="1246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9762" y="-13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770" y="587727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86860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 смертельном травматизме и аварийности на </a:t>
            </a:r>
            <a:r>
              <a:rPr lang="ru-RU" sz="18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поднадзорных предприятиях</a:t>
            </a: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0552" y="1342593"/>
            <a:ext cx="820891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u="sng" dirty="0" smtClean="0"/>
              <a:t>Несчастные </a:t>
            </a:r>
            <a:r>
              <a:rPr lang="ru-RU" sz="1400" b="0" u="sng" dirty="0"/>
              <a:t>случаи за </a:t>
            </a:r>
            <a:r>
              <a:rPr lang="ru-RU" sz="1400" b="0" u="sng" dirty="0" smtClean="0"/>
              <a:t>6 месяцев </a:t>
            </a:r>
            <a:r>
              <a:rPr lang="ru-RU" sz="1400" b="0" u="sng" dirty="0"/>
              <a:t>2023 года:  </a:t>
            </a:r>
          </a:p>
          <a:p>
            <a:r>
              <a:rPr lang="ru-RU" sz="1400" b="0" dirty="0" smtClean="0"/>
              <a:t>1. 06.01.2023 </a:t>
            </a:r>
            <a:r>
              <a:rPr lang="ru-RU" sz="1400" b="0" dirty="0"/>
              <a:t>(скончался 14.01.2023) - ООО «Шахта им. С.Д. </a:t>
            </a:r>
            <a:r>
              <a:rPr lang="ru-RU" sz="1400" b="0" dirty="0" err="1"/>
              <a:t>Тихова</a:t>
            </a:r>
            <a:r>
              <a:rPr lang="ru-RU" sz="1400" b="0" dirty="0"/>
              <a:t>» </a:t>
            </a:r>
            <a:r>
              <a:rPr lang="ru-RU" sz="1400" b="0" dirty="0" smtClean="0"/>
              <a:t>(г</a:t>
            </a:r>
            <a:r>
              <a:rPr lang="ru-RU" sz="1400" b="0" dirty="0"/>
              <a:t>. Ленинск-Кузнецкий) прижатие к грузовому контейнеру тросом - 1 смертельный</a:t>
            </a:r>
            <a:r>
              <a:rPr lang="ru-RU" sz="1400" b="0" dirty="0" smtClean="0"/>
              <a:t>.</a:t>
            </a:r>
          </a:p>
          <a:p>
            <a:r>
              <a:rPr lang="ru-RU" sz="1400" b="0" dirty="0" smtClean="0"/>
              <a:t>2. 05.05.2023 «</a:t>
            </a:r>
            <a:r>
              <a:rPr lang="ru-RU" sz="1400" b="0" dirty="0"/>
              <a:t>Шахта </a:t>
            </a:r>
            <a:r>
              <a:rPr lang="ru-RU" sz="1400" b="0" dirty="0" err="1" smtClean="0"/>
              <a:t>Ерунаковская</a:t>
            </a:r>
            <a:r>
              <a:rPr lang="ru-RU" sz="1400" b="0" dirty="0" smtClean="0"/>
              <a:t>-VIII» «</a:t>
            </a:r>
            <a:r>
              <a:rPr lang="ru-RU" sz="1400" b="0" dirty="0"/>
              <a:t>ОУК «</a:t>
            </a:r>
            <a:r>
              <a:rPr lang="ru-RU" sz="1400" b="0" dirty="0" err="1"/>
              <a:t>Южкузбассуголь</a:t>
            </a:r>
            <a:r>
              <a:rPr lang="ru-RU" sz="1400" b="0" dirty="0"/>
              <a:t>» (г. Новокузнецк, Кемеровская область - </a:t>
            </a:r>
            <a:r>
              <a:rPr lang="ru-RU" sz="1400" b="0" dirty="0" smtClean="0"/>
              <a:t>Кузбасс). При </a:t>
            </a:r>
            <a:r>
              <a:rPr lang="ru-RU" sz="1400" b="0" dirty="0"/>
              <a:t>ведении подземных горных работ был оборван дегазационный трубопровод, который прижал </a:t>
            </a:r>
            <a:r>
              <a:rPr lang="ru-RU" sz="1400" b="0" dirty="0" err="1"/>
              <a:t>горномонтажника</a:t>
            </a:r>
            <a:r>
              <a:rPr lang="ru-RU" sz="1400" b="0" dirty="0"/>
              <a:t> подрядной организации </a:t>
            </a:r>
            <a:r>
              <a:rPr lang="ru-RU" sz="1400" b="0" dirty="0" smtClean="0"/>
              <a:t>к </a:t>
            </a:r>
            <a:r>
              <a:rPr lang="ru-RU" sz="1400" b="0" dirty="0"/>
              <a:t>почве </a:t>
            </a:r>
            <a:r>
              <a:rPr lang="ru-RU" sz="1400" b="0" dirty="0" smtClean="0"/>
              <a:t>выработки - </a:t>
            </a:r>
            <a:r>
              <a:rPr lang="ru-RU" sz="1400" b="0" dirty="0"/>
              <a:t>1 смертельный.</a:t>
            </a:r>
          </a:p>
          <a:p>
            <a:r>
              <a:rPr lang="ru-RU" sz="1400" b="0" dirty="0" smtClean="0"/>
              <a:t>3. </a:t>
            </a:r>
            <a:r>
              <a:rPr lang="ru-RU" sz="1400" b="0" dirty="0"/>
              <a:t>05.05.2023 </a:t>
            </a:r>
            <a:r>
              <a:rPr lang="ru-RU" sz="1400" b="0" dirty="0" smtClean="0"/>
              <a:t>в ООО «Шахтоуправление </a:t>
            </a:r>
            <a:r>
              <a:rPr lang="ru-RU" sz="1400" b="0" dirty="0" err="1"/>
              <a:t>Карагайлинское</a:t>
            </a:r>
            <a:r>
              <a:rPr lang="ru-RU" sz="1400" b="0" dirty="0"/>
              <a:t>» (г. Киселевск, Кемеровская область - Кузбасс). </a:t>
            </a:r>
            <a:r>
              <a:rPr lang="ru-RU" sz="1400" b="0" dirty="0" smtClean="0"/>
              <a:t>Пострадавший продвигался </a:t>
            </a:r>
            <a:r>
              <a:rPr lang="ru-RU" sz="1400" b="0" dirty="0"/>
              <a:t>по горной выработке в грузовом контейнере </a:t>
            </a:r>
            <a:r>
              <a:rPr lang="ru-RU" sz="1400" b="0" dirty="0" err="1"/>
              <a:t>дизелевозного</a:t>
            </a:r>
            <a:r>
              <a:rPr lang="ru-RU" sz="1400" b="0" dirty="0"/>
              <a:t> поезда и при качании поезда травмировался основанием черепа о борт грузового контейнера - 1 смертельный.</a:t>
            </a:r>
          </a:p>
          <a:p>
            <a:r>
              <a:rPr lang="ru-RU" sz="1400" b="0" dirty="0" smtClean="0"/>
              <a:t>4. 06.06.2023 ПАО </a:t>
            </a:r>
            <a:r>
              <a:rPr lang="ru-RU" sz="1400" b="0" dirty="0"/>
              <a:t>«ТРК» (Томская область, </a:t>
            </a:r>
            <a:r>
              <a:rPr lang="ru-RU" sz="1400" b="0" dirty="0" err="1"/>
              <a:t>Бакчарский</a:t>
            </a:r>
            <a:r>
              <a:rPr lang="ru-RU" sz="1400" b="0" dirty="0"/>
              <a:t> район, с. Высокий Яр</a:t>
            </a:r>
            <a:r>
              <a:rPr lang="ru-RU" sz="1400" b="0" dirty="0" smtClean="0"/>
              <a:t>). </a:t>
            </a:r>
            <a:r>
              <a:rPr lang="ru-RU" sz="1400" b="0" dirty="0" err="1" smtClean="0"/>
              <a:t>Электротравма</a:t>
            </a:r>
            <a:r>
              <a:rPr lang="ru-RU" sz="1400" b="0" dirty="0"/>
              <a:t> - 1 смертельный.</a:t>
            </a:r>
          </a:p>
          <a:p>
            <a:r>
              <a:rPr lang="ru-RU" sz="1400" b="0" dirty="0" smtClean="0"/>
              <a:t>5. </a:t>
            </a:r>
            <a:r>
              <a:rPr lang="ru-RU" sz="1400" b="0" dirty="0"/>
              <a:t>15.06.2023 ООО «</a:t>
            </a:r>
            <a:r>
              <a:rPr lang="ru-RU" sz="1400" b="0" dirty="0" err="1"/>
              <a:t>Крантехмонтаж</a:t>
            </a:r>
            <a:r>
              <a:rPr lang="ru-RU" sz="1400" b="0" dirty="0"/>
              <a:t>» (г. Новосибирск). Падение башенного крана - 1 </a:t>
            </a:r>
            <a:r>
              <a:rPr lang="ru-RU" sz="1400" b="0" dirty="0" smtClean="0"/>
              <a:t>смертельный.</a:t>
            </a:r>
          </a:p>
          <a:p>
            <a:r>
              <a:rPr lang="ru-RU" sz="1400" b="0" dirty="0"/>
              <a:t>6. </a:t>
            </a:r>
            <a:r>
              <a:rPr lang="ru-RU" sz="1400" b="0" dirty="0" smtClean="0"/>
              <a:t>23.06.2023 шахта </a:t>
            </a:r>
            <a:r>
              <a:rPr lang="ru-RU" sz="1400" b="0" dirty="0"/>
              <a:t>им. Ленина  </a:t>
            </a:r>
            <a:r>
              <a:rPr lang="ru-RU" sz="1400" b="0" dirty="0" smtClean="0"/>
              <a:t>ПАО «Южный </a:t>
            </a:r>
            <a:r>
              <a:rPr lang="ru-RU" sz="1400" b="0" dirty="0"/>
              <a:t>Кузбасс» (Кемеровская область</a:t>
            </a:r>
            <a:r>
              <a:rPr lang="ru-RU" sz="1400" b="0" dirty="0" smtClean="0"/>
              <a:t>). Прижатие </a:t>
            </a:r>
            <a:r>
              <a:rPr lang="ru-RU" sz="1400" b="0" dirty="0"/>
              <a:t>к борту выработки электровозным </a:t>
            </a:r>
            <a:r>
              <a:rPr lang="ru-RU" sz="1400" b="0" dirty="0" smtClean="0"/>
              <a:t>транспортом</a:t>
            </a:r>
            <a:r>
              <a:rPr lang="ru-RU" sz="1400" b="0" dirty="0"/>
              <a:t> - 1 смертельный.</a:t>
            </a:r>
          </a:p>
          <a:p>
            <a:endParaRPr lang="ru-RU" sz="800" b="0" dirty="0" smtClean="0"/>
          </a:p>
          <a:p>
            <a:r>
              <a:rPr lang="ru-RU" sz="1400" b="0" u="sng" dirty="0" smtClean="0"/>
              <a:t>Аварии </a:t>
            </a:r>
            <a:r>
              <a:rPr lang="ru-RU" sz="1400" b="0" u="sng" dirty="0"/>
              <a:t>за </a:t>
            </a:r>
            <a:r>
              <a:rPr lang="ru-RU" sz="1400" b="0" u="sng" dirty="0" smtClean="0"/>
              <a:t>6 месяцев </a:t>
            </a:r>
            <a:r>
              <a:rPr lang="ru-RU" sz="1400" b="0" u="sng" dirty="0"/>
              <a:t>2023 года:</a:t>
            </a:r>
          </a:p>
          <a:p>
            <a:r>
              <a:rPr lang="ru-RU" sz="1400" b="0" dirty="0" smtClean="0"/>
              <a:t>1. 28.01.2023 </a:t>
            </a:r>
            <a:r>
              <a:rPr lang="ru-RU" sz="1400" b="0" dirty="0"/>
              <a:t>- АО «</a:t>
            </a:r>
            <a:r>
              <a:rPr lang="ru-RU" sz="1400" b="0" dirty="0" err="1"/>
              <a:t>Транснефть</a:t>
            </a:r>
            <a:r>
              <a:rPr lang="ru-RU" sz="1400" b="0" dirty="0"/>
              <a:t>-Западная Сибирь» (Омская область, Омский район) разгерметизации магистрального нефтепровода (диаметр 1020 мм). Пострадавших нет</a:t>
            </a:r>
            <a:r>
              <a:rPr lang="ru-RU" sz="1400" b="0" dirty="0" smtClean="0"/>
              <a:t>.</a:t>
            </a:r>
          </a:p>
          <a:p>
            <a:r>
              <a:rPr lang="ru-RU" sz="1400" b="0" dirty="0" smtClean="0"/>
              <a:t>2. 08.04.2023 </a:t>
            </a:r>
            <a:r>
              <a:rPr lang="ru-RU" sz="1400" b="0" dirty="0"/>
              <a:t>в ООО «ЭКО ГРУПП» </a:t>
            </a:r>
            <a:r>
              <a:rPr lang="ru-RU" sz="1400" b="0" dirty="0" smtClean="0"/>
              <a:t>(</a:t>
            </a:r>
            <a:r>
              <a:rPr lang="ru-RU" sz="1400" b="0" dirty="0"/>
              <a:t>г. Омск, ул. 2-Солнечная, д.2) произошел взрыв газа в передвижной цистерне при производстве </a:t>
            </a:r>
            <a:r>
              <a:rPr lang="ru-RU" sz="1400" b="0"/>
              <a:t>сварочных </a:t>
            </a:r>
            <a:r>
              <a:rPr lang="ru-RU" sz="1400" b="0" smtClean="0"/>
              <a:t>работ.</a:t>
            </a:r>
            <a:endParaRPr lang="ru-RU" sz="1400" b="0" dirty="0" smtClean="0"/>
          </a:p>
          <a:p>
            <a:r>
              <a:rPr lang="ru-RU" sz="1400" b="0" dirty="0"/>
              <a:t>3. </a:t>
            </a:r>
            <a:r>
              <a:rPr lang="ru-RU" sz="1400" b="0" dirty="0" smtClean="0"/>
              <a:t>15.06.2023 ООО </a:t>
            </a:r>
            <a:r>
              <a:rPr lang="ru-RU" sz="1400" b="0" dirty="0"/>
              <a:t>«</a:t>
            </a:r>
            <a:r>
              <a:rPr lang="ru-RU" sz="1400" b="0" dirty="0" err="1"/>
              <a:t>Крантехмонтаж</a:t>
            </a:r>
            <a:r>
              <a:rPr lang="ru-RU" sz="1400" b="0" dirty="0"/>
              <a:t>» (г. Новосибирск</a:t>
            </a:r>
            <a:r>
              <a:rPr lang="ru-RU" sz="1400" b="0" dirty="0" smtClean="0"/>
              <a:t>). Падение башенного </a:t>
            </a:r>
            <a:r>
              <a:rPr lang="ru-RU" sz="1400" b="0" dirty="0"/>
              <a:t>крана - 1 смертельный.</a:t>
            </a:r>
          </a:p>
          <a:p>
            <a:endParaRPr lang="ru-RU" sz="800" b="0" dirty="0" smtClean="0"/>
          </a:p>
        </p:txBody>
      </p:sp>
    </p:spTree>
    <p:extLst>
      <p:ext uri="{BB962C8B-B14F-4D97-AF65-F5344CB8AC3E}">
        <p14:creationId xmlns:p14="http://schemas.microsoft.com/office/powerpoint/2010/main" val="8215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9" name="Picture 15" descr="https://wolfsdorf.com/wp-content/uploads/2020/05/shutterstock_524856742-1-m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6" y="770635"/>
            <a:ext cx="9157185" cy="61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8083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30951"/>
            <a:ext cx="8915400" cy="1202263"/>
            <a:chOff x="35496" y="-17026"/>
            <a:chExt cx="9107488" cy="1250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-17026"/>
              <a:ext cx="4315393" cy="1250688"/>
              <a:chOff x="35496" y="-17026"/>
              <a:chExt cx="4315393" cy="1250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-17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9" y="5805264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32520" y="813364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ПУБЛИЧНЫХ ОБСУЖДЕНИЯХ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460035110"/>
              </p:ext>
            </p:extLst>
          </p:nvPr>
        </p:nvGraphicFramePr>
        <p:xfrm>
          <a:off x="466630" y="1294088"/>
          <a:ext cx="6573990" cy="508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" name="Прямоугольник 16"/>
          <p:cNvSpPr/>
          <p:nvPr/>
        </p:nvSpPr>
        <p:spPr>
          <a:xfrm rot="17797043">
            <a:off x="57722" y="3593029"/>
            <a:ext cx="4606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обсуждения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LqmGzrGkH73bDjSlMOV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21779</TotalTime>
  <Words>1333</Words>
  <Application>Microsoft Office PowerPoint</Application>
  <PresentationFormat>Лист A4 (210x297 мм)</PresentationFormat>
  <Paragraphs>397</Paragraphs>
  <Slides>11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Кнопка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A.Tukay</dc:creator>
  <cp:lastModifiedBy>Дерксен Ольга Дмитриевна</cp:lastModifiedBy>
  <cp:revision>1243</cp:revision>
  <cp:lastPrinted>2020-12-16T06:16:08Z</cp:lastPrinted>
  <dcterms:created xsi:type="dcterms:W3CDTF">2012-04-16T06:44:06Z</dcterms:created>
  <dcterms:modified xsi:type="dcterms:W3CDTF">2023-08-10T08:50:57Z</dcterms:modified>
</cp:coreProperties>
</file>